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4"/>
    <p:restoredTop sz="94635"/>
  </p:normalViewPr>
  <p:slideViewPr>
    <p:cSldViewPr snapToGrid="0" snapToObjects="1">
      <p:cViewPr>
        <p:scale>
          <a:sx n="77" d="100"/>
          <a:sy n="77" d="100"/>
        </p:scale>
        <p:origin x="284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328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B353B-17DE-F24E-9686-9B8AC9ABF674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FAFBE-6A90-E941-9DCD-9279D83C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00F6-FCEB-3240-BF91-2FE8D291BB05}" type="datetimeFigureOut">
              <a:rPr lang="en-US" smtClean="0"/>
              <a:t>3/15/18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1AEB7-DF1E-074E-AD3C-BD912806E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3/15/18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9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8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7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3/15/18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1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06581" y="365126"/>
            <a:ext cx="7096625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06581" y="1939895"/>
            <a:ext cx="8472500" cy="405070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3/15/18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67986"/>
            <a:ext cx="1914368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/>
              <a:t>3/15/18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8649" y="6513922"/>
            <a:ext cx="4909025" cy="2075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62865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81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Calandrino@ucf.ed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25024"/>
            <a:ext cx="9144000" cy="1207951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sz="4800" dirty="0"/>
              <a:t>Using Virtual Reality in </a:t>
            </a:r>
            <a:br>
              <a:rPr lang="en-US" sz="4800" dirty="0"/>
            </a:br>
            <a:r>
              <a:rPr lang="en-US" sz="4800" dirty="0"/>
              <a:t>CBE Program Design</a:t>
            </a:r>
            <a:endParaRPr lang="en-US" sz="48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0688" y="385822"/>
            <a:ext cx="7102929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b="1" dirty="0"/>
              <a:t>Accessibility, Inclusion and UDL walk into a restaurant…</a:t>
            </a:r>
          </a:p>
          <a:p>
            <a:endParaRPr lang="en-US" sz="5400" dirty="0"/>
          </a:p>
          <a:p>
            <a:r>
              <a:rPr lang="en-US" sz="4800" dirty="0"/>
              <a:t>Tina Calandrino, Instructional Designer</a:t>
            </a:r>
          </a:p>
          <a:p>
            <a:r>
              <a:rPr lang="en-US" sz="4800" dirty="0"/>
              <a:t>University of Central Florida</a:t>
            </a:r>
          </a:p>
          <a:p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65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DE2E-3538-AA46-BAEB-F53AFDE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0742"/>
            <a:ext cx="8271509" cy="1325563"/>
          </a:xfrm>
        </p:spPr>
        <p:txBody>
          <a:bodyPr/>
          <a:lstStyle/>
          <a:p>
            <a:r>
              <a:rPr lang="en-US" b="1" dirty="0"/>
              <a:t>Text alternatives </a:t>
            </a:r>
            <a:br>
              <a:rPr lang="en-US" b="1" dirty="0"/>
            </a:br>
            <a:r>
              <a:rPr lang="en-US" b="1" dirty="0"/>
              <a:t>for non-text 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1B0B-D827-584E-91C4-294327A7BB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Text alternatives convey the purpose of an image or function to provide an equivalent user experience. For instance, an appropriate text alternative for a search button would be "</a:t>
            </a:r>
            <a:r>
              <a:rPr lang="en-US" i="1" dirty="0"/>
              <a:t>search</a:t>
            </a:r>
            <a:r>
              <a:rPr lang="en-US" dirty="0"/>
              <a:t>" rather than "</a:t>
            </a:r>
            <a:r>
              <a:rPr lang="en-US" i="1" dirty="0"/>
              <a:t>magnifying lens</a:t>
            </a:r>
            <a:r>
              <a:rPr lang="en-US" dirty="0"/>
              <a:t>".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86A5A-E35F-D543-B408-FA4632D8C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Short equivalents for images, including icons, buttons, and graphics;</a:t>
            </a:r>
          </a:p>
          <a:p>
            <a:pPr lvl="0"/>
            <a:r>
              <a:rPr lang="en-US" dirty="0"/>
              <a:t>Description of data represented on charts, diagrams, and illustrations;</a:t>
            </a:r>
          </a:p>
          <a:p>
            <a:pPr lvl="0"/>
            <a:r>
              <a:rPr lang="en-US" dirty="0"/>
              <a:t>Brief descriptions of non-text content such as audio and video files;</a:t>
            </a:r>
          </a:p>
          <a:p>
            <a:pPr lvl="0"/>
            <a:r>
              <a:rPr lang="en-US" dirty="0"/>
              <a:t>Labels for form controls, input, and other user interface components.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0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DE2E-3538-AA46-BAEB-F53AFDE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0742"/>
            <a:ext cx="8271509" cy="1325563"/>
          </a:xfrm>
        </p:spPr>
        <p:txBody>
          <a:bodyPr/>
          <a:lstStyle/>
          <a:p>
            <a:r>
              <a:rPr lang="en-US" b="1" dirty="0"/>
              <a:t>Text alternatives </a:t>
            </a:r>
            <a:br>
              <a:rPr lang="en-US" b="1" dirty="0"/>
            </a:br>
            <a:r>
              <a:rPr lang="en-US" b="1" dirty="0"/>
              <a:t>for non-text content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1B0B-D827-584E-91C4-294327A7BB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Text alternatives convey the purpose of an image or function to provide an equivalent user experience. For instance, an appropriate text alternative for a search button would be "</a:t>
            </a:r>
            <a:r>
              <a:rPr lang="en-US" i="1" dirty="0"/>
              <a:t>search</a:t>
            </a:r>
            <a:r>
              <a:rPr lang="en-US" dirty="0"/>
              <a:t>" rather than "</a:t>
            </a:r>
            <a:r>
              <a:rPr lang="en-US" i="1" dirty="0"/>
              <a:t>magnifying lens</a:t>
            </a:r>
            <a:r>
              <a:rPr lang="en-US" dirty="0"/>
              <a:t>".</a:t>
            </a:r>
          </a:p>
          <a:p>
            <a:r>
              <a:rPr lang="en-US" dirty="0"/>
              <a:t>Text alternatives serve as labels for more than pictures: controls and functionality including web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86A5A-E35F-D543-B408-FA4632D8C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Short equivalents for images, including icons, buttons, and graphics;</a:t>
            </a:r>
          </a:p>
          <a:p>
            <a:pPr lvl="0"/>
            <a:r>
              <a:rPr lang="en-US" dirty="0"/>
              <a:t>Description of data represented on charts, diagrams, and illustrations;</a:t>
            </a:r>
          </a:p>
          <a:p>
            <a:pPr lvl="0"/>
            <a:r>
              <a:rPr lang="en-US" dirty="0"/>
              <a:t>Brief descriptions of non-text content such as audio and video files;</a:t>
            </a:r>
          </a:p>
          <a:p>
            <a:pPr lvl="0"/>
            <a:r>
              <a:rPr lang="en-US" dirty="0"/>
              <a:t>Labels for form controls, input, and other user interface components.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96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AFFB-D93D-6847-83C8-4A92F5D7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Users have enough time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CC8B-4F82-CE4A-A00E-3B13D4C3A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6662"/>
            <a:ext cx="7886700" cy="48303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instance, some people require more time to type text, understand instructions, operate controls, or to otherwise complete tasks on a website.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Stop, extend, or adjust time limits, except where necessary;</a:t>
            </a:r>
          </a:p>
          <a:p>
            <a:pPr lvl="0"/>
            <a:r>
              <a:rPr lang="en-US" dirty="0"/>
              <a:t>Pause, stop, or hide moving, blinking, or scrolling content;</a:t>
            </a:r>
          </a:p>
          <a:p>
            <a:pPr lvl="0"/>
            <a:r>
              <a:rPr lang="en-US" dirty="0"/>
              <a:t>Postpone or suppress interruptions, except where necessary;</a:t>
            </a:r>
          </a:p>
          <a:p>
            <a:pPr lvl="0"/>
            <a:r>
              <a:rPr lang="en-US" dirty="0"/>
              <a:t>Re-authenticate when a session expires without losing data.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58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47EE-293F-8540-8380-F4123F56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15390"/>
            <a:ext cx="7886700" cy="2576946"/>
          </a:xfrm>
        </p:spPr>
        <p:txBody>
          <a:bodyPr/>
          <a:lstStyle/>
          <a:p>
            <a:r>
              <a:rPr lang="en-US" b="1" dirty="0"/>
              <a:t>Content does not cause seizures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2DF7F-BB89-BD4A-8EA7-57E2C2666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743200"/>
            <a:ext cx="7886700" cy="3346451"/>
          </a:xfrm>
        </p:spPr>
        <p:txBody>
          <a:bodyPr/>
          <a:lstStyle/>
          <a:p>
            <a:r>
              <a:rPr lang="en-US" sz="2800" dirty="0"/>
              <a:t>Content that flashes at certain rates or patterns can cause photosensitive reactions, including seizures. Flashing content is ideally avoided entirely or only used in a way that does not cause known risks.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A20B-9B79-E945-9058-64FEF0E75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Content appears and operates in predictable ways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4B4A-8421-A641-B64D-5B5406A2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0567"/>
            <a:ext cx="7886700" cy="3716396"/>
          </a:xfrm>
        </p:spPr>
        <p:txBody>
          <a:bodyPr/>
          <a:lstStyle/>
          <a:p>
            <a:pPr lvl="0"/>
            <a:r>
              <a:rPr lang="en-US" dirty="0"/>
              <a:t>Navigation mechanisms that are repeated on multiple pages appear in the same place each time;</a:t>
            </a:r>
          </a:p>
          <a:p>
            <a:pPr lvl="0"/>
            <a:r>
              <a:rPr lang="en-US" dirty="0"/>
              <a:t>User interface components that are repeated on web pages have the same labels each time;</a:t>
            </a:r>
          </a:p>
          <a:p>
            <a:pPr lvl="0"/>
            <a:r>
              <a:rPr lang="en-US" dirty="0"/>
              <a:t>Significant changes on a web page do not happen without the consent of the user.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1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C188-219A-E44D-9770-E522B9A0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Content is compatible with current and future user tools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028BD-87BB-A647-B0D3-7CCC29A71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5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-8587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791" y="2741683"/>
            <a:ext cx="7314652" cy="678730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Go forth and be inclusive!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  <a:hlinkClick r:id="rId3"/>
              </a:rPr>
              <a:t>Tina.Calandrino@ucf.edu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Facebook: </a:t>
            </a:r>
            <a:r>
              <a:rPr lang="en-US" sz="3600" b="1" dirty="0" err="1">
                <a:latin typeface="Helvetica" charset="0"/>
                <a:ea typeface="Helvetica" charset="0"/>
                <a:cs typeface="Helvetica" charset="0"/>
              </a:rPr>
              <a:t>TOPkit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Twitter: @</a:t>
            </a:r>
            <a:r>
              <a:rPr lang="en-US" sz="3600" b="1" dirty="0" err="1">
                <a:latin typeface="Helvetica" charset="0"/>
                <a:ea typeface="Helvetica" charset="0"/>
                <a:cs typeface="Helvetica" charset="0"/>
              </a:rPr>
              <a:t>TOPkitlive</a:t>
            </a:r>
            <a:br>
              <a:rPr lang="en-US" sz="3600" b="1" dirty="0">
                <a:latin typeface="Helvetica" charset="0"/>
                <a:ea typeface="Helvetica" charset="0"/>
                <a:cs typeface="Helvetica" charset="0"/>
              </a:rPr>
            </a:br>
            <a:endParaRPr lang="en-US" sz="36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054" y="6087031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Explain the importance and benefits of web accessibility for people with disabilities and older people </a:t>
            </a:r>
          </a:p>
          <a:p>
            <a:pPr fontAlgn="base"/>
            <a:r>
              <a:rPr lang="en-US" dirty="0"/>
              <a:t>List common barriers experienced by people with disabilities and older people </a:t>
            </a:r>
          </a:p>
          <a:p>
            <a:pPr fontAlgn="base"/>
            <a:r>
              <a:rPr lang="en-US" dirty="0"/>
              <a:t>Understand that UDL Guidelines are the international standard for web accessibility Abstract</a:t>
            </a:r>
          </a:p>
        </p:txBody>
      </p:sp>
    </p:spTree>
    <p:extLst>
      <p:ext uri="{BB962C8B-B14F-4D97-AF65-F5344CB8AC3E}">
        <p14:creationId xmlns:p14="http://schemas.microsoft.com/office/powerpoint/2010/main" val="59107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219F-3485-2F49-8D8C-C82E7833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3" y="365126"/>
            <a:ext cx="8518967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What are we really talking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48618-9FC4-DF47-ADED-B87044EB4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Undisclosed disabilities</a:t>
            </a:r>
          </a:p>
          <a:p>
            <a:r>
              <a:rPr lang="en-US" dirty="0"/>
              <a:t>Known disabilities (what are some common ones? </a:t>
            </a:r>
          </a:p>
          <a:p>
            <a:r>
              <a:rPr lang="en-US" dirty="0"/>
              <a:t>Second language issues</a:t>
            </a:r>
          </a:p>
          <a:p>
            <a:r>
              <a:rPr lang="en-US" dirty="0"/>
              <a:t>Older adults (over 40)</a:t>
            </a:r>
          </a:p>
          <a:p>
            <a:r>
              <a:rPr lang="en-US" dirty="0"/>
              <a:t>Almost 30% of online higher </a:t>
            </a:r>
            <a:r>
              <a:rPr lang="en-US" dirty="0" err="1"/>
              <a:t>ed</a:t>
            </a:r>
            <a:r>
              <a:rPr lang="en-US" dirty="0"/>
              <a:t> students </a:t>
            </a:r>
            <a:r>
              <a:rPr lang="en-US" sz="2000" dirty="0"/>
              <a:t>(According to </a:t>
            </a:r>
            <a:r>
              <a:rPr lang="en-US" sz="2000" dirty="0" err="1"/>
              <a:t>Dept</a:t>
            </a:r>
            <a:r>
              <a:rPr lang="en-US" sz="2000" dirty="0"/>
              <a:t> of Ed Fast Facts Website</a:t>
            </a:r>
          </a:p>
          <a:p>
            <a:pPr marL="0" indent="0">
              <a:buNone/>
            </a:pPr>
            <a:r>
              <a:rPr lang="en-US" sz="2000" dirty="0"/>
              <a:t>    https://</a:t>
            </a:r>
            <a:r>
              <a:rPr lang="en-US" sz="2000" dirty="0" err="1"/>
              <a:t>nces.ed.gov</a:t>
            </a:r>
            <a:r>
              <a:rPr lang="en-US" sz="2000" dirty="0"/>
              <a:t>/</a:t>
            </a:r>
            <a:r>
              <a:rPr lang="en-US" sz="2000" dirty="0" err="1"/>
              <a:t>fastfacts</a:t>
            </a:r>
            <a:r>
              <a:rPr lang="en-US" sz="2000" dirty="0"/>
              <a:t>/</a:t>
            </a:r>
            <a:r>
              <a:rPr lang="en-US" sz="2000" dirty="0" err="1"/>
              <a:t>display.asp?id</a:t>
            </a:r>
            <a:r>
              <a:rPr lang="en-US" sz="2000" dirty="0"/>
              <a:t>=64)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8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DC3A5-36BF-9140-8823-29DC4D45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288104"/>
          </a:xfrm>
        </p:spPr>
        <p:txBody>
          <a:bodyPr/>
          <a:lstStyle/>
          <a:p>
            <a:pPr algn="ctr"/>
            <a:r>
              <a:rPr lang="en-US" dirty="0"/>
              <a:t>What if it was you?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4B9CE-D75F-4848-A37A-9D2C9159C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6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AB1D-578A-B247-8C14-A20176F9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6452-4440-0A4F-817F-4620E4F4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clear consistent headings</a:t>
            </a:r>
          </a:p>
          <a:p>
            <a:r>
              <a:rPr lang="en-US" dirty="0"/>
              <a:t>Limit navigation links and menu buttons</a:t>
            </a:r>
          </a:p>
          <a:p>
            <a:r>
              <a:rPr lang="en-US" dirty="0"/>
              <a:t>Provide instructions for course tools</a:t>
            </a:r>
          </a:p>
          <a:p>
            <a:r>
              <a:rPr lang="en-US" dirty="0"/>
              <a:t>Design with color contrast for text and background</a:t>
            </a:r>
          </a:p>
          <a:p>
            <a:r>
              <a:rPr lang="en-US" dirty="0"/>
              <a:t>Use san serif fonts or fonts designed for the Web (e.g., Verdana)</a:t>
            </a:r>
          </a:p>
          <a:p>
            <a:r>
              <a:rPr lang="en-US" dirty="0"/>
              <a:t>Insert alt tags for images</a:t>
            </a:r>
          </a:p>
        </p:txBody>
      </p:sp>
    </p:spTree>
    <p:extLst>
      <p:ext uri="{BB962C8B-B14F-4D97-AF65-F5344CB8AC3E}">
        <p14:creationId xmlns:p14="http://schemas.microsoft.com/office/powerpoint/2010/main" val="213139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AB1D-578A-B247-8C14-A20176F9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6452-4440-0A4F-817F-4620E4F4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short sentences</a:t>
            </a:r>
          </a:p>
          <a:p>
            <a:r>
              <a:rPr lang="en-US" dirty="0"/>
              <a:t>Remember to Spellcheck</a:t>
            </a:r>
          </a:p>
          <a:p>
            <a:r>
              <a:rPr lang="en-US" dirty="0"/>
              <a:t>Write out acronyms</a:t>
            </a:r>
          </a:p>
          <a:p>
            <a:r>
              <a:rPr lang="en-US" dirty="0"/>
              <a:t>Use numbers rather than bullets</a:t>
            </a:r>
          </a:p>
          <a:p>
            <a:r>
              <a:rPr lang="en-US" dirty="0"/>
              <a:t>Provide an overview, subheadings, and summary</a:t>
            </a:r>
          </a:p>
          <a:p>
            <a:r>
              <a:rPr lang="en-US" dirty="0"/>
              <a:t>Keep tables simple with clear column and row headings </a:t>
            </a:r>
          </a:p>
        </p:txBody>
      </p:sp>
    </p:spTree>
    <p:extLst>
      <p:ext uri="{BB962C8B-B14F-4D97-AF65-F5344CB8AC3E}">
        <p14:creationId xmlns:p14="http://schemas.microsoft.com/office/powerpoint/2010/main" val="200931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AB1D-578A-B247-8C14-A20176F9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 Part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F6452-4440-0A4F-817F-4620E4F4D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PDFs with Optical Character Recognition rather than as scanned images </a:t>
            </a:r>
          </a:p>
          <a:p>
            <a:r>
              <a:rPr lang="en-US" dirty="0"/>
              <a:t>Avoid cutting and pasting text from Microsoft Word – use Notepad to avoid extra code </a:t>
            </a:r>
          </a:p>
          <a:p>
            <a:r>
              <a:rPr lang="en-US" dirty="0"/>
              <a:t>Use Section 508 guidelines and Checklist</a:t>
            </a:r>
          </a:p>
          <a:p>
            <a:r>
              <a:rPr lang="en-US" dirty="0"/>
              <a:t>Be stingy with complex interactions</a:t>
            </a:r>
          </a:p>
          <a:p>
            <a:r>
              <a:rPr lang="en-US" dirty="0"/>
              <a:t>Use simple navigation</a:t>
            </a:r>
          </a:p>
          <a:p>
            <a:r>
              <a:rPr lang="en-US" dirty="0"/>
              <a:t>Talk to the Students! </a:t>
            </a:r>
          </a:p>
        </p:txBody>
      </p:sp>
    </p:spTree>
    <p:extLst>
      <p:ext uri="{BB962C8B-B14F-4D97-AF65-F5344CB8AC3E}">
        <p14:creationId xmlns:p14="http://schemas.microsoft.com/office/powerpoint/2010/main" val="139460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DE2E-3538-AA46-BAEB-F53AFDE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59" y="340742"/>
            <a:ext cx="8161782" cy="1325563"/>
          </a:xfrm>
        </p:spPr>
        <p:txBody>
          <a:bodyPr/>
          <a:lstStyle/>
          <a:p>
            <a:r>
              <a:rPr lang="en-US" b="1" dirty="0"/>
              <a:t>Functionality via the keyboard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1B0B-D827-584E-91C4-294327A7BB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Meeting this requirement helps keyboard users, including people using alternative keyboards such as keyboards with ergonomic layouts, on-screen keyboards, or switch devices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86A5A-E35F-D543-B408-FA4632D8C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All functionality that is available by mouse is also available by keyboard;</a:t>
            </a:r>
          </a:p>
          <a:p>
            <a:pPr lvl="0"/>
            <a:r>
              <a:rPr lang="en-US" dirty="0"/>
              <a:t>Keyboard focus does not get trapped in any part of the content;</a:t>
            </a:r>
          </a:p>
          <a:p>
            <a:pPr lvl="0"/>
            <a:r>
              <a:rPr lang="en-US" dirty="0"/>
              <a:t>Web browsers, authoring tools, and other tools provide keyboard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4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DE2E-3538-AA46-BAEB-F53AFDE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58" y="340742"/>
            <a:ext cx="8351901" cy="1325563"/>
          </a:xfrm>
        </p:spPr>
        <p:txBody>
          <a:bodyPr/>
          <a:lstStyle/>
          <a:p>
            <a:r>
              <a:rPr lang="en-US" b="1" dirty="0"/>
              <a:t>Content is easier to see &amp; hear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1B0B-D827-584E-91C4-294327A7BB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Color is not used as the only way of conveying information or identifying content;</a:t>
            </a:r>
          </a:p>
          <a:p>
            <a:pPr lvl="0"/>
            <a:r>
              <a:rPr lang="en-US" dirty="0"/>
              <a:t>Default foreground and background color combinations provide sufficient contrast;</a:t>
            </a:r>
          </a:p>
          <a:p>
            <a:pPr lvl="0"/>
            <a:r>
              <a:rPr lang="en-US" dirty="0"/>
              <a:t>Text is resizable up to 200% without losing information, using a standard browser;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86A5A-E35F-D543-B408-FA4632D8CF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Images of text are resizable, replaced with actual text, or avoided where possible;</a:t>
            </a:r>
          </a:p>
          <a:p>
            <a:pPr lvl="0"/>
            <a:r>
              <a:rPr lang="en-US" dirty="0"/>
              <a:t>Users can pause, stop, or adjust the volume of audio that is played on a website;</a:t>
            </a:r>
          </a:p>
          <a:p>
            <a:pPr lvl="0"/>
            <a:r>
              <a:rPr lang="en-US" dirty="0"/>
              <a:t>Background audio is low or can be turned off, to avoid interference or distraction.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0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UCF Brand-Standard Size Powerpoint</Template>
  <TotalTime>1917</TotalTime>
  <Words>805</Words>
  <Application>Microsoft Macintosh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Helvetica Neue</vt:lpstr>
      <vt:lpstr>Helvetica Neue Medium</vt:lpstr>
      <vt:lpstr>Office Theme</vt:lpstr>
      <vt:lpstr>Using Virtual Reality in  CBE Program Design</vt:lpstr>
      <vt:lpstr>SESSION OBJECTIVES</vt:lpstr>
      <vt:lpstr>What are we really talking about?</vt:lpstr>
      <vt:lpstr>What if it was you? </vt:lpstr>
      <vt:lpstr>The Basics </vt:lpstr>
      <vt:lpstr>The Basics Continue</vt:lpstr>
      <vt:lpstr>The Basics Part III</vt:lpstr>
      <vt:lpstr>Functionality via the keyboard</vt:lpstr>
      <vt:lpstr>Content is easier to see &amp; hear</vt:lpstr>
      <vt:lpstr>Text alternatives  for non-text content</vt:lpstr>
      <vt:lpstr>Text alternatives  for non-text content</vt:lpstr>
      <vt:lpstr>Users have enough time </vt:lpstr>
      <vt:lpstr>Content does not cause seizures </vt:lpstr>
      <vt:lpstr> Content appears and operates in predictable ways </vt:lpstr>
      <vt:lpstr>Content is compatible with current and future user tools </vt:lpstr>
      <vt:lpstr>Go forth and be inclusive!  Tina.Calandrino@ucf.edu Facebook: TOPkit Twitter: @TOPkitlive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Title VERSION A</dc:title>
  <dc:creator>Microsoft Office User</dc:creator>
  <cp:lastModifiedBy>Tina Calandrino</cp:lastModifiedBy>
  <cp:revision>21</cp:revision>
  <cp:lastPrinted>2016-08-29T20:41:10Z</cp:lastPrinted>
  <dcterms:created xsi:type="dcterms:W3CDTF">2016-09-13T13:48:41Z</dcterms:created>
  <dcterms:modified xsi:type="dcterms:W3CDTF">2018-03-15T10:07:47Z</dcterms:modified>
</cp:coreProperties>
</file>